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6" r:id="rId7"/>
    <p:sldId id="268" r:id="rId8"/>
    <p:sldId id="269" r:id="rId9"/>
    <p:sldId id="270" r:id="rId10"/>
    <p:sldId id="271" r:id="rId11"/>
    <p:sldId id="272" r:id="rId12"/>
    <p:sldId id="267" r:id="rId13"/>
    <p:sldId id="262" r:id="rId14"/>
    <p:sldId id="263" r:id="rId15"/>
    <p:sldId id="265" r:id="rId16"/>
    <p:sldId id="25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70EDB-A5FF-4BC4-ACF7-1563E49F6673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A2E7-5752-46C2-8884-303346207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Currently, I am an FWO postdoctoral research fellow at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K.U.Leuven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Campus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Kortrik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A2E7-5752-46C2-8884-3033462079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Jenkins and Darrin </a:t>
            </a:r>
            <a:r>
              <a:rPr lang="en-US" dirty="0" err="1" smtClean="0"/>
              <a:t>Doud</a:t>
            </a:r>
            <a:r>
              <a:rPr lang="en-US" dirty="0" smtClean="0"/>
              <a:t> helped with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A2E7-5752-46C2-8884-3033462079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Simmons </a:t>
            </a:r>
            <a:r>
              <a:rPr lang="en-US" dirty="0" err="1" smtClean="0"/>
              <a:t>ugrad</a:t>
            </a:r>
            <a:r>
              <a:rPr lang="en-US" baseline="0" dirty="0" smtClean="0"/>
              <a:t> at time, now grad student. </a:t>
            </a:r>
            <a:r>
              <a:rPr lang="en-US" baseline="0" dirty="0" err="1" smtClean="0"/>
              <a:t>Duokui</a:t>
            </a:r>
            <a:r>
              <a:rPr lang="en-US" baseline="0" dirty="0" smtClean="0"/>
              <a:t> Yan Ph.D. student, now Dr. Yan.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A2E7-5752-46C2-8884-3033462079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Well, all 6 of us are Christians.  As far as the undergraduates, 2 are LDS and 2 are Catholic.  Emily McHenry is now a graduate student in mathematics at LSU while Curtis Nelson is one of our new Masters students.  </a:t>
            </a:r>
            <a:r>
              <a:rPr lang="en-US" dirty="0" err="1" smtClean="0"/>
              <a:t>Cami</a:t>
            </a:r>
            <a:r>
              <a:rPr lang="en-US" dirty="0" smtClean="0"/>
              <a:t> </a:t>
            </a:r>
            <a:r>
              <a:rPr lang="en-US" dirty="0" err="1" smtClean="0"/>
              <a:t>Jepsen</a:t>
            </a:r>
            <a:r>
              <a:rPr lang="en-US" dirty="0" smtClean="0"/>
              <a:t> is serving a mission.  My Masters student Kayla has a second child and is a full-time mother</a:t>
            </a:r>
            <a:r>
              <a:rPr lang="en-US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A2E7-5752-46C2-8884-3033462079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6:24-7:24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A2E7-5752-46C2-8884-3033462079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76D6A4-96B3-4340-9FBC-7E502237FD9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DF1CBF-7F33-4F98-852B-3D693B8965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byu.edu/home/undergraduate/undergraduateresearchapplication" TargetMode="External"/><Relationship Id="rId2" Type="http://schemas.openxmlformats.org/officeDocument/2006/relationships/hyperlink" Target="https://math.byu.edu/home/undergraduate/resear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rca.byu.edu/Faculty/default.aspx" TargetMode="External"/><Relationship Id="rId2" Type="http://schemas.openxmlformats.org/officeDocument/2006/relationships/hyperlink" Target="http://orca.byu.edu/Students/ApplyNow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pms.byu.edu/springresearch/inf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ynn_patten@byu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byu.edu/~sa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imes_Higher_Education_World_University_Rankings" TargetMode="External"/><Relationship Id="rId13" Type="http://schemas.openxmlformats.org/officeDocument/2006/relationships/hyperlink" Target="http://en.wikipedia.org/wiki/Brigham_Young_University#cite_note-Rankings_Wamo_NU-41" TargetMode="External"/><Relationship Id="rId18" Type="http://schemas.openxmlformats.org/officeDocument/2006/relationships/hyperlink" Target="http://en.wikipedia.org/wiki/Brigham_Young_University#cite_note-ranks-45" TargetMode="External"/><Relationship Id="rId3" Type="http://schemas.openxmlformats.org/officeDocument/2006/relationships/hyperlink" Target="http://en.wikipedia.org/wiki/Academic_Ranking_of_World_Universities" TargetMode="External"/><Relationship Id="rId21" Type="http://schemas.openxmlformats.org/officeDocument/2006/relationships/hyperlink" Target="http://en.wikipedia.org/wiki/Brigham_Young_University#cite_note-47" TargetMode="External"/><Relationship Id="rId7" Type="http://schemas.openxmlformats.org/officeDocument/2006/relationships/hyperlink" Target="http://en.wikipedia.org/wiki/Brigham_Young_University#cite_note-Rankings_Forbes-38" TargetMode="External"/><Relationship Id="rId12" Type="http://schemas.openxmlformats.org/officeDocument/2006/relationships/hyperlink" Target="http://en.wikipedia.org/wiki/The_Washington_Monthly" TargetMode="External"/><Relationship Id="rId17" Type="http://schemas.openxmlformats.org/officeDocument/2006/relationships/hyperlink" Target="http://en.wikipedia.org/wiki/Brigham_Young_University#cite_note-44" TargetMode="External"/><Relationship Id="rId2" Type="http://schemas.openxmlformats.org/officeDocument/2006/relationships/hyperlink" Target="http://en.wikipedia.org/wiki/College_and_university_rankings" TargetMode="External"/><Relationship Id="rId16" Type="http://schemas.openxmlformats.org/officeDocument/2006/relationships/hyperlink" Target="http://en.wikipedia.org/wiki/Harold_B._Lee_Library" TargetMode="External"/><Relationship Id="rId20" Type="http://schemas.openxmlformats.org/officeDocument/2006/relationships/hyperlink" Target="http://en.wikipedia.org/wiki/Carnegie_Foundation_for_the_Advancement_of_Teach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orbes" TargetMode="External"/><Relationship Id="rId11" Type="http://schemas.openxmlformats.org/officeDocument/2006/relationships/hyperlink" Target="http://en.wikipedia.org/wiki/Brigham_Young_University#cite_note-Rankings_USNWR_NU-40" TargetMode="External"/><Relationship Id="rId5" Type="http://schemas.openxmlformats.org/officeDocument/2006/relationships/hyperlink" Target="http://en.wikipedia.org/wiki/Brigham_Young_University#cite_note-Rankings_ARWU_N-37" TargetMode="External"/><Relationship Id="rId15" Type="http://schemas.openxmlformats.org/officeDocument/2006/relationships/hyperlink" Target="http://en.wikipedia.org/wiki/Brigham_Young_University#cite_note-43" TargetMode="External"/><Relationship Id="rId10" Type="http://schemas.openxmlformats.org/officeDocument/2006/relationships/hyperlink" Target="http://en.wikipedia.org/wiki/U.S._News_&amp;_World_Report" TargetMode="External"/><Relationship Id="rId19" Type="http://schemas.openxmlformats.org/officeDocument/2006/relationships/hyperlink" Target="http://en.wikipedia.org/wiki/Brigham_Young_University#cite_note-46" TargetMode="External"/><Relationship Id="rId4" Type="http://schemas.openxmlformats.org/officeDocument/2006/relationships/hyperlink" Target="http://en.wikipedia.org/wiki/Brigham_Young_University#cite_note-Rankings_ARWU_W-36" TargetMode="External"/><Relationship Id="rId9" Type="http://schemas.openxmlformats.org/officeDocument/2006/relationships/hyperlink" Target="http://en.wikipedia.org/wiki/Brigham_Young_University#cite_note-Rankings_THES_W-39" TargetMode="External"/><Relationship Id="rId14" Type="http://schemas.openxmlformats.org/officeDocument/2006/relationships/hyperlink" Target="http://en.wikipedia.org/wiki/Brigham_Young_University#cite_note-4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byu.edu/home/acostasseventhpublic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Hitchhiker’s guide to Undergraduate Research in Mathematics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244792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Math, Wave Scattering</a:t>
            </a:r>
            <a:endParaRPr lang="en-US" dirty="0"/>
          </a:p>
        </p:txBody>
      </p:sp>
      <p:pic>
        <p:nvPicPr>
          <p:cNvPr id="6" name="Content Placeholder 5" descr="FinalasinJouranlJCAMFront_Page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5971057" cy="8446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Physics</a:t>
            </a:r>
            <a:endParaRPr lang="en-US" dirty="0"/>
          </a:p>
        </p:txBody>
      </p:sp>
      <p:pic>
        <p:nvPicPr>
          <p:cNvPr id="4" name="Content Placeholder 3" descr="e011115_Page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0477"/>
            <a:ext cx="7315200" cy="9755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Combinatorics, Matrix Theory</a:t>
            </a:r>
            <a:endParaRPr lang="en-US" dirty="0"/>
          </a:p>
        </p:txBody>
      </p:sp>
      <p:pic>
        <p:nvPicPr>
          <p:cNvPr id="4" name="Content Placeholder 3" descr="InertiaREU_ELA_Page_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8534400" cy="1104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Department Commitment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ORCA funding: $547,000 (2009 $570,000)</a:t>
            </a:r>
          </a:p>
          <a:p>
            <a:r>
              <a:rPr lang="en-US" dirty="0" smtClean="0"/>
              <a:t>Math Department “internal”: around $100,000</a:t>
            </a:r>
          </a:p>
          <a:p>
            <a:r>
              <a:rPr lang="en-US" dirty="0" smtClean="0"/>
              <a:t>ORCA funding per student: $1800 ($1500 to student) </a:t>
            </a:r>
          </a:p>
          <a:p>
            <a:r>
              <a:rPr lang="en-US" dirty="0" smtClean="0"/>
              <a:t>Possible Math Department funding </a:t>
            </a:r>
            <a:r>
              <a:rPr lang="en-US" smtClean="0"/>
              <a:t>per </a:t>
            </a:r>
            <a:r>
              <a:rPr lang="en-US" smtClean="0"/>
              <a:t>student: </a:t>
            </a:r>
            <a:r>
              <a:rPr lang="en-US" dirty="0" smtClean="0"/>
              <a:t>$1500 per semester </a:t>
            </a:r>
          </a:p>
          <a:p>
            <a:r>
              <a:rPr lang="en-US" dirty="0" smtClean="0"/>
              <a:t>External Math Department Undergrad research awards in the last 6 years: &gt;$2,675,000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Mentor based on their research: </a:t>
            </a:r>
            <a:r>
              <a:rPr lang="en-US" dirty="0" smtClean="0">
                <a:hlinkClick r:id="rId2"/>
              </a:rPr>
              <a:t>https://math.byu.edu/home/undergraduate/research</a:t>
            </a:r>
            <a:endParaRPr lang="en-US" dirty="0" smtClean="0"/>
          </a:p>
          <a:p>
            <a:r>
              <a:rPr lang="en-US" dirty="0" smtClean="0"/>
              <a:t>Having a Mentor find you based on your interest: </a:t>
            </a:r>
            <a:r>
              <a:rPr lang="en-US" dirty="0" smtClean="0">
                <a:hlinkClick r:id="rId3"/>
              </a:rPr>
              <a:t>https://math.byu.edu/home/undergraduate/undergraduateresearchapplication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ORCA/BYU Sponsored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Orca Grants: </a:t>
            </a:r>
            <a:r>
              <a:rPr lang="en-US" dirty="0" smtClean="0">
                <a:hlinkClick r:id="rId2"/>
              </a:rPr>
              <a:t>http://orca.byu.edu/Students/ApplyNow.aspx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(Due October 28 2011, announcements early February)</a:t>
            </a:r>
          </a:p>
          <a:p>
            <a:r>
              <a:rPr lang="en-US" dirty="0" smtClean="0"/>
              <a:t>Faculty Mentoring Environment Grants (MEGs): </a:t>
            </a:r>
            <a:r>
              <a:rPr lang="en-US" dirty="0" smtClean="0">
                <a:hlinkClick r:id="rId3"/>
              </a:rPr>
              <a:t>http://orca.byu.edu/Faculty/default.aspx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(Due November 1 2011, announcements late December)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Research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http://cpms.byu.edu/springresearch/info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lynn_patten@byu.edu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Click: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https://math.byu.edu/~sag/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b="1" i="1" dirty="0" smtClean="0"/>
              <a:t>Gathered in the Tops of the Mountains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100" dirty="0" smtClean="0"/>
              <a:t>MERRILL J. BATEMAN, </a:t>
            </a:r>
            <a:r>
              <a:rPr lang="en-US" sz="2800" i="1" dirty="0" smtClean="0"/>
              <a:t>devotional address 7 September 1999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Advance truth and knowledge…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2800" dirty="0" smtClean="0"/>
              <a:t>Just as important [as our graduate programs], we expect BYU to become a leader in undergraduate research in America…. The learning process requires that students participate! … </a:t>
            </a:r>
            <a:r>
              <a:rPr lang="en-US" sz="2800" b="1" i="1" dirty="0" smtClean="0">
                <a:solidFill>
                  <a:srgbClr val="FF0000"/>
                </a:solidFill>
              </a:rPr>
              <a:t>You must become engaged in the research process. </a:t>
            </a:r>
            <a:r>
              <a:rPr lang="en-US" sz="2800" dirty="0" smtClean="0"/>
              <a:t>…we have outstanding examples of freshmen becoming engaged in research. By the time a student leaves BYU, he or she should have been involved in a creative project.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http://en.wikipedia.org/wiki/Brigham_Young_University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dirty="0" smtClean="0"/>
              <a:t>Rankings</a:t>
            </a:r>
          </a:p>
          <a:p>
            <a:pPr>
              <a:buNone/>
            </a:pPr>
            <a:r>
              <a:rPr lang="en-US" sz="8000" dirty="0" smtClean="0">
                <a:hlinkClick r:id="rId2" tooltip="College and university rankings"/>
              </a:rPr>
              <a:t>University rankings (overall)</a:t>
            </a:r>
            <a:endParaRPr lang="en-US" sz="8000" dirty="0" smtClean="0"/>
          </a:p>
          <a:p>
            <a:pPr>
              <a:buNone/>
            </a:pPr>
            <a:r>
              <a:rPr lang="en-US" sz="8000" i="1" dirty="0" smtClean="0">
                <a:hlinkClick r:id="rId3" tooltip="Academic Ranking of World Universities"/>
              </a:rPr>
              <a:t>ARWU</a:t>
            </a:r>
            <a:r>
              <a:rPr lang="en-US" sz="8000" dirty="0" smtClean="0"/>
              <a:t> World</a:t>
            </a:r>
            <a:r>
              <a:rPr lang="en-US" sz="8000" baseline="30000" dirty="0" smtClean="0">
                <a:hlinkClick r:id="rId4"/>
              </a:rPr>
              <a:t>[37]</a:t>
            </a:r>
            <a:r>
              <a:rPr lang="en-US" sz="8000" dirty="0" smtClean="0"/>
              <a:t> 303–401 </a:t>
            </a:r>
            <a:r>
              <a:rPr lang="en-US" sz="8000" i="1" dirty="0" smtClean="0">
                <a:hlinkClick r:id="rId3" tooltip="Academic Ranking of World Universities"/>
              </a:rPr>
              <a:t>ARWU</a:t>
            </a:r>
            <a:r>
              <a:rPr lang="en-US" sz="8000" dirty="0" smtClean="0"/>
              <a:t> National</a:t>
            </a:r>
            <a:r>
              <a:rPr lang="en-US" sz="8000" baseline="30000" dirty="0" smtClean="0">
                <a:hlinkClick r:id="rId5"/>
              </a:rPr>
              <a:t>[38]</a:t>
            </a:r>
            <a:r>
              <a:rPr lang="en-US" sz="8000" dirty="0" smtClean="0"/>
              <a:t> 135–162 </a:t>
            </a:r>
            <a:r>
              <a:rPr lang="en-US" sz="8000" i="1" dirty="0" smtClean="0">
                <a:hlinkClick r:id="rId6" tooltip="Forbes"/>
              </a:rPr>
              <a:t>Forbes</a:t>
            </a:r>
            <a:r>
              <a:rPr lang="en-US" sz="8000" baseline="30000" dirty="0" smtClean="0">
                <a:hlinkClick r:id="rId7"/>
              </a:rPr>
              <a:t>[39]</a:t>
            </a:r>
            <a:r>
              <a:rPr lang="en-US" sz="8000" dirty="0" smtClean="0"/>
              <a:t> 249 </a:t>
            </a:r>
            <a:r>
              <a:rPr lang="en-US" sz="8000" i="1" dirty="0" smtClean="0">
                <a:hlinkClick r:id="rId8" tooltip="Times Higher Education World University Rankings"/>
              </a:rPr>
              <a:t>Times Higher Education</a:t>
            </a:r>
            <a:r>
              <a:rPr lang="en-US" sz="8000" baseline="30000" dirty="0" smtClean="0">
                <a:hlinkClick r:id="rId9"/>
              </a:rPr>
              <a:t>[40]</a:t>
            </a:r>
            <a:r>
              <a:rPr lang="en-US" sz="8000" dirty="0" smtClean="0"/>
              <a:t> 501–600 </a:t>
            </a:r>
            <a:r>
              <a:rPr lang="en-US" sz="8000" i="1" dirty="0" smtClean="0">
                <a:hlinkClick r:id="rId10" tooltip="U.S. News &amp; World Report"/>
              </a:rPr>
              <a:t>USNWR</a:t>
            </a:r>
            <a:r>
              <a:rPr lang="en-US" sz="8000" dirty="0" smtClean="0"/>
              <a:t> National University</a:t>
            </a:r>
            <a:r>
              <a:rPr lang="en-US" sz="8000" baseline="30000" dirty="0" smtClean="0">
                <a:hlinkClick r:id="rId11"/>
              </a:rPr>
              <a:t>[41]</a:t>
            </a:r>
            <a:r>
              <a:rPr lang="en-US" sz="8000" dirty="0" smtClean="0"/>
              <a:t> 71 </a:t>
            </a:r>
            <a:r>
              <a:rPr lang="en-US" sz="8000" i="1" dirty="0" smtClean="0">
                <a:hlinkClick r:id="rId12" tooltip="The Washington Monthly"/>
              </a:rPr>
              <a:t>WM</a:t>
            </a:r>
            <a:r>
              <a:rPr lang="en-US" sz="8000" dirty="0" smtClean="0"/>
              <a:t> National University</a:t>
            </a:r>
            <a:r>
              <a:rPr lang="en-US" sz="8000" baseline="30000" dirty="0" smtClean="0">
                <a:hlinkClick r:id="rId13"/>
              </a:rPr>
              <a:t>[42]</a:t>
            </a:r>
            <a:r>
              <a:rPr lang="en-US" sz="8000" dirty="0" smtClean="0"/>
              <a:t> 68 For 2010, the </a:t>
            </a:r>
            <a:r>
              <a:rPr lang="en-US" sz="8000" i="1" dirty="0" smtClean="0">
                <a:hlinkClick r:id="rId10" tooltip="U.S. News &amp; World Report"/>
              </a:rPr>
              <a:t>U.S. News &amp; World Report</a:t>
            </a:r>
            <a:r>
              <a:rPr lang="en-US" sz="8000" dirty="0" smtClean="0"/>
              <a:t> ranked BYU as #71 in the country overall.</a:t>
            </a:r>
            <a:r>
              <a:rPr lang="en-US" sz="8000" baseline="30000" dirty="0" smtClean="0">
                <a:hlinkClick r:id="rId14"/>
              </a:rPr>
              <a:t>[43]</a:t>
            </a:r>
            <a:r>
              <a:rPr lang="en-US" sz="8000" dirty="0" smtClean="0"/>
              <a:t> </a:t>
            </a:r>
            <a:r>
              <a:rPr lang="en-US" sz="8000" i="1" dirty="0" smtClean="0"/>
              <a:t>The Princeton Review</a:t>
            </a:r>
            <a:r>
              <a:rPr lang="en-US" sz="8000" dirty="0" smtClean="0"/>
              <a:t> has ranked BYU the best value for college in 2007,</a:t>
            </a:r>
            <a:r>
              <a:rPr lang="en-US" sz="8000" baseline="30000" dirty="0" smtClean="0">
                <a:hlinkClick r:id="rId15"/>
              </a:rPr>
              <a:t>[44]</a:t>
            </a:r>
            <a:r>
              <a:rPr lang="en-US" sz="8000" dirty="0" smtClean="0"/>
              <a:t> and its </a:t>
            </a:r>
            <a:r>
              <a:rPr lang="en-US" sz="8000" dirty="0" smtClean="0">
                <a:hlinkClick r:id="rId16" tooltip="Harold B. Lee Library"/>
              </a:rPr>
              <a:t>library</a:t>
            </a:r>
            <a:r>
              <a:rPr lang="en-US" sz="8000" dirty="0" smtClean="0"/>
              <a:t> is consistently ranked in the nation's top ten—#1 in 2004 and #4 in 2007.</a:t>
            </a:r>
            <a:r>
              <a:rPr lang="en-US" sz="8000" baseline="30000" dirty="0" smtClean="0">
                <a:hlinkClick r:id="rId17"/>
              </a:rPr>
              <a:t>[45]</a:t>
            </a:r>
            <a:r>
              <a:rPr lang="en-US" sz="8000" dirty="0" smtClean="0"/>
              <a:t> BYU is also ranked #19 in the </a:t>
            </a:r>
            <a:r>
              <a:rPr lang="en-US" sz="8000" i="1" dirty="0" smtClean="0"/>
              <a:t>U.S. News and World Report's</a:t>
            </a:r>
            <a:r>
              <a:rPr lang="en-US" sz="8000" dirty="0" smtClean="0"/>
              <a:t> "Great Schools, Great Prices" lineup, and #12 in lowest student-incurred debt.</a:t>
            </a:r>
            <a:r>
              <a:rPr lang="en-US" sz="8000" baseline="30000" dirty="0" smtClean="0">
                <a:hlinkClick r:id="rId18"/>
              </a:rPr>
              <a:t>[46]</a:t>
            </a:r>
            <a:r>
              <a:rPr lang="en-US" sz="8000" dirty="0" smtClean="0"/>
              <a:t> </a:t>
            </a:r>
            <a:r>
              <a:rPr lang="en-US" sz="9600" b="1" i="1" dirty="0" smtClean="0">
                <a:solidFill>
                  <a:srgbClr val="FF0000"/>
                </a:solidFill>
              </a:rPr>
              <a:t>Due in part to the school's emphasis on undergraduate research</a:t>
            </a:r>
            <a:r>
              <a:rPr lang="en-US" sz="8000" b="1" i="1" dirty="0" smtClean="0">
                <a:solidFill>
                  <a:srgbClr val="FF0000"/>
                </a:solidFill>
              </a:rPr>
              <a:t>, BYU is ranked #10 nationally for the number of students who go on to earn PhDs, #1 nationally for students who go on to dental school, #6 nationally for students who go on to law school, and #10 nationally for students who go on to medical school.</a:t>
            </a:r>
            <a:r>
              <a:rPr lang="en-US" sz="8000" b="1" i="1" baseline="30000" dirty="0" smtClean="0">
                <a:solidFill>
                  <a:srgbClr val="FF0000"/>
                </a:solidFill>
                <a:hlinkClick r:id="rId19"/>
              </a:rPr>
              <a:t>[</a:t>
            </a:r>
            <a:r>
              <a:rPr lang="en-US" sz="8000" baseline="30000" dirty="0" smtClean="0">
                <a:hlinkClick r:id="rId19"/>
              </a:rPr>
              <a:t>47]</a:t>
            </a:r>
            <a:r>
              <a:rPr lang="en-US" sz="8000" dirty="0" smtClean="0"/>
              <a:t> BYU is designated as a research university with high research activity by the </a:t>
            </a:r>
            <a:r>
              <a:rPr lang="en-US" sz="8000" dirty="0" smtClean="0">
                <a:hlinkClick r:id="rId20" tooltip="Carnegie Foundation for the Advancement of Teaching"/>
              </a:rPr>
              <a:t>Carnegie Foundation for the Advancement of Teaching</a:t>
            </a:r>
            <a:r>
              <a:rPr lang="en-US" sz="8000" dirty="0" smtClean="0"/>
              <a:t>.</a:t>
            </a:r>
            <a:r>
              <a:rPr lang="en-US" sz="8000" baseline="30000" dirty="0" smtClean="0">
                <a:hlinkClick r:id="rId21"/>
              </a:rPr>
              <a:t>[48]</a:t>
            </a:r>
            <a:endParaRPr lang="en-US" sz="8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BYU Math: Sebastian Acosta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>
              <a:hlinkClick r:id="rId2"/>
            </a:endParaRPr>
          </a:p>
          <a:p>
            <a:pPr>
              <a:buNone/>
            </a:pPr>
            <a:endParaRPr lang="en-US" u="sng" dirty="0" smtClean="0">
              <a:hlinkClick r:id="rId2"/>
            </a:endParaRPr>
          </a:p>
          <a:p>
            <a:pPr>
              <a:buNone/>
            </a:pPr>
            <a:endParaRPr lang="en-US" u="sng" dirty="0" smtClean="0">
              <a:hlinkClick r:id="rId2"/>
            </a:endParaRPr>
          </a:p>
          <a:p>
            <a:pPr>
              <a:buNone/>
            </a:pPr>
            <a:r>
              <a:rPr lang="en-US" u="sng" dirty="0" smtClean="0">
                <a:hlinkClick r:id="rId2"/>
              </a:rPr>
              <a:t>https://math.byu.edu/home/acostasseventhpublication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Geometry</a:t>
            </a:r>
            <a:endParaRPr lang="en-US" dirty="0"/>
          </a:p>
        </p:txBody>
      </p:sp>
      <p:pic>
        <p:nvPicPr>
          <p:cNvPr id="6" name="Content Placeholder 5" descr="CommAlg-JarvisLang-etal_Page_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935162"/>
            <a:ext cx="7162800" cy="102325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Topology, Group Theory</a:t>
            </a:r>
            <a:endParaRPr lang="en-US" dirty="0"/>
          </a:p>
        </p:txBody>
      </p:sp>
      <p:pic>
        <p:nvPicPr>
          <p:cNvPr id="4" name="Content Placeholder 3" descr="zane paper_Page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248400" cy="9090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US" dirty="0"/>
          </a:p>
        </p:txBody>
      </p:sp>
      <p:pic>
        <p:nvPicPr>
          <p:cNvPr id="6" name="Content Placeholder 5" descr="First Page from Cardon - Tuckfield Jordan Canonical Form for a class of zero-one matric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324600" cy="9194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US" dirty="0"/>
          </a:p>
        </p:txBody>
      </p:sp>
      <p:pic>
        <p:nvPicPr>
          <p:cNvPr id="6" name="Content Placeholder 5" descr="First Page from Griffin Divisibility Properties of Coefficients of weight 0 weakly holomorphic modular for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981200"/>
            <a:ext cx="5562600" cy="823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Systems, Chaos</a:t>
            </a:r>
            <a:endParaRPr lang="en-US" dirty="0"/>
          </a:p>
        </p:txBody>
      </p:sp>
      <p:pic>
        <p:nvPicPr>
          <p:cNvPr id="6" name="Content Placeholder 5" descr="Pages from Bakker OuYang Yan Roberts Simmons Linear Stability for some symmetric periodic simult binary collision orbits 4 bod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90770"/>
            <a:ext cx="6553200" cy="9934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13187</TotalTime>
  <Words>463</Words>
  <Application>Microsoft Office PowerPoint</Application>
  <PresentationFormat>On-screen Show (4:3)</PresentationFormat>
  <Paragraphs>56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Hitchhiker’s guide to Undergraduate Research in Mathematics</vt:lpstr>
      <vt:lpstr>  Gathered in the Tops of the Mountains MERRILL J. BATEMAN, devotional address 7 September 1999</vt:lpstr>
      <vt:lpstr>http://en.wikipedia.org/wiki/Brigham_Young_University</vt:lpstr>
      <vt:lpstr>BYU Math: Sebastian Acosta</vt:lpstr>
      <vt:lpstr>Algebraic Geometry</vt:lpstr>
      <vt:lpstr>Topology, Group Theory</vt:lpstr>
      <vt:lpstr>Number Theory</vt:lpstr>
      <vt:lpstr>Number Theory</vt:lpstr>
      <vt:lpstr>Dynamical Systems, Chaos</vt:lpstr>
      <vt:lpstr>Applied Math, Wave Scattering</vt:lpstr>
      <vt:lpstr>Mathematical Physics</vt:lpstr>
      <vt:lpstr>Combinatorics, Matrix Theory</vt:lpstr>
      <vt:lpstr>Math Department Commitment 2010</vt:lpstr>
      <vt:lpstr>Getting Started</vt:lpstr>
      <vt:lpstr>ORCA/BYU Sponsored Research</vt:lpstr>
      <vt:lpstr>Spring Research Conference</vt:lpstr>
      <vt:lpstr>One Click: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scottglasgow</dc:creator>
  <cp:lastModifiedBy>scottglasgow</cp:lastModifiedBy>
  <cp:revision>79</cp:revision>
  <dcterms:created xsi:type="dcterms:W3CDTF">2010-09-28T20:21:00Z</dcterms:created>
  <dcterms:modified xsi:type="dcterms:W3CDTF">2011-09-15T23:01:57Z</dcterms:modified>
</cp:coreProperties>
</file>